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Lst>
  <p:notesMasterIdLst>
    <p:notesMasterId r:id="rId11"/>
  </p:notesMasterIdLst>
  <p:sldSz cx="14630400" cy="8229600"/>
  <p:notesSz cx="8229600" cy="14630400"/>
  <p:embeddedFontLst>
    <p:embeddedFont>
      <p:font typeface="Syne"/>
      <p:regular r:id="rId16"/>
    </p:embeddedFont>
    <p:embeddedFont>
      <p:font typeface="Syne"/>
      <p:regular r:id="rId17"/>
    </p:embeddedFont>
    <p:embeddedFont>
      <p:font typeface="Overpass Light"/>
      <p:regular r:id="rId18"/>
    </p:embeddedFont>
    <p:embeddedFont>
      <p:font typeface="Overpass Light"/>
      <p:regular r:id="rId19"/>
    </p:embeddedFont>
    <p:embeddedFont>
      <p:font typeface="Overpass Light"/>
      <p:regular r:id="rId20"/>
    </p:embeddedFont>
    <p:embeddedFont>
      <p:font typeface="Overpass Light"/>
      <p:regular r:id="rId21"/>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notesMaster" Target="notesMasters/notesMaster1.xml"/><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 Id="rId15" Type="http://schemas.openxmlformats.org/officeDocument/2006/relationships/tableStyles" Target="tableStyles.xml"/><Relationship Id="rId16" Type="http://schemas.openxmlformats.org/officeDocument/2006/relationships/font" Target="fonts/font1.fntdata"/><Relationship Id="rId17" Type="http://schemas.openxmlformats.org/officeDocument/2006/relationships/font" Target="fonts/font2.fntdata"/><Relationship Id="rId18" Type="http://schemas.openxmlformats.org/officeDocument/2006/relationships/font" Target="fonts/font3.fntdata"/><Relationship Id="rId19" Type="http://schemas.openxmlformats.org/officeDocument/2006/relationships/font" Target="fonts/font4.fntdata"/><Relationship Id="rId20" Type="http://schemas.openxmlformats.org/officeDocument/2006/relationships/font" Target="fonts/font5.fntdata"/><Relationship Id="rId21" Type="http://schemas.openxmlformats.org/officeDocument/2006/relationships/font" Target="fonts/font6.fntdata"/></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3-1.png>
</file>

<file path=ppt/media/image-4-1.png>
</file>

<file path=ppt/media/image-5-1.png>
</file>

<file path=ppt/media/image-7-1.png>
</file>

<file path=ppt/media/image-8-1.png>
</file>

<file path=ppt/media/image-8-2.png>
</file>

<file path=ppt/media/image-8-3.png>
</file>

<file path=ppt/media/image-8-4.png>
</file>

<file path=ppt/media/image-8-5.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9F4BE"/>
          </a:solidFill>
          <a:ln/>
        </p:spPr>
      </p:sp>
      <p:sp>
        <p:nvSpPr>
          <p:cNvPr id="3" name="Shape 1"/>
          <p:cNvSpPr/>
          <p:nvPr/>
        </p:nvSpPr>
        <p:spPr>
          <a:xfrm>
            <a:off x="0" y="0"/>
            <a:ext cx="14630400" cy="8229600"/>
          </a:xfrm>
          <a:prstGeom prst="rect">
            <a:avLst/>
          </a:prstGeom>
          <a:solidFill>
            <a:srgbClr val="FFFDE6"/>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9F4BE"/>
          </a:solidFill>
          <a:ln/>
        </p:spPr>
      </p:sp>
      <p:sp>
        <p:nvSpPr>
          <p:cNvPr id="3" name="Shape 1"/>
          <p:cNvSpPr/>
          <p:nvPr/>
        </p:nvSpPr>
        <p:spPr>
          <a:xfrm>
            <a:off x="0" y="0"/>
            <a:ext cx="14630400" cy="8229600"/>
          </a:xfrm>
          <a:prstGeom prst="rect">
            <a:avLst/>
          </a:prstGeom>
          <a:solidFill>
            <a:srgbClr val="FFFDE6"/>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9F4BE"/>
          </a:solidFill>
          <a:ln/>
        </p:spPr>
      </p:sp>
      <p:sp>
        <p:nvSpPr>
          <p:cNvPr id="3" name="Shape 1"/>
          <p:cNvSpPr/>
          <p:nvPr/>
        </p:nvSpPr>
        <p:spPr>
          <a:xfrm>
            <a:off x="0" y="0"/>
            <a:ext cx="14630400" cy="8229600"/>
          </a:xfrm>
          <a:prstGeom prst="rect">
            <a:avLst/>
          </a:prstGeom>
          <a:solidFill>
            <a:srgbClr val="FFFDE6"/>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9F4BE"/>
          </a:solidFill>
          <a:ln/>
        </p:spPr>
      </p:sp>
      <p:sp>
        <p:nvSpPr>
          <p:cNvPr id="3" name="Shape 1"/>
          <p:cNvSpPr/>
          <p:nvPr/>
        </p:nvSpPr>
        <p:spPr>
          <a:xfrm>
            <a:off x="0" y="0"/>
            <a:ext cx="14630400" cy="8229600"/>
          </a:xfrm>
          <a:prstGeom prst="rect">
            <a:avLst/>
          </a:prstGeom>
          <a:solidFill>
            <a:srgbClr val="FFFDE6"/>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9F4BE"/>
          </a:solidFill>
          <a:ln/>
        </p:spPr>
      </p:sp>
      <p:sp>
        <p:nvSpPr>
          <p:cNvPr id="3" name="Shape 1"/>
          <p:cNvSpPr/>
          <p:nvPr/>
        </p:nvSpPr>
        <p:spPr>
          <a:xfrm>
            <a:off x="0" y="0"/>
            <a:ext cx="14630400" cy="8229600"/>
          </a:xfrm>
          <a:prstGeom prst="rect">
            <a:avLst/>
          </a:prstGeom>
          <a:solidFill>
            <a:srgbClr val="FFFDE6"/>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9F4BE"/>
          </a:solidFill>
          <a:ln/>
        </p:spPr>
      </p:sp>
      <p:sp>
        <p:nvSpPr>
          <p:cNvPr id="3" name="Shape 1"/>
          <p:cNvSpPr/>
          <p:nvPr/>
        </p:nvSpPr>
        <p:spPr>
          <a:xfrm>
            <a:off x="0" y="0"/>
            <a:ext cx="14630400" cy="8229600"/>
          </a:xfrm>
          <a:prstGeom prst="rect">
            <a:avLst/>
          </a:prstGeom>
          <a:solidFill>
            <a:srgbClr val="FFFDE6"/>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9F4BE"/>
          </a:solidFill>
          <a:ln/>
        </p:spPr>
      </p:sp>
      <p:sp>
        <p:nvSpPr>
          <p:cNvPr id="3" name="Shape 1"/>
          <p:cNvSpPr/>
          <p:nvPr/>
        </p:nvSpPr>
        <p:spPr>
          <a:xfrm>
            <a:off x="0" y="0"/>
            <a:ext cx="14630400" cy="8229600"/>
          </a:xfrm>
          <a:prstGeom prst="rect">
            <a:avLst/>
          </a:prstGeom>
          <a:solidFill>
            <a:srgbClr val="FFFDE6"/>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9F4BE"/>
          </a:solidFill>
          <a:ln/>
        </p:spPr>
      </p:sp>
      <p:sp>
        <p:nvSpPr>
          <p:cNvPr id="3" name="Shape 1"/>
          <p:cNvSpPr/>
          <p:nvPr/>
        </p:nvSpPr>
        <p:spPr>
          <a:xfrm>
            <a:off x="0" y="0"/>
            <a:ext cx="14630400" cy="8229600"/>
          </a:xfrm>
          <a:prstGeom prst="rect">
            <a:avLst/>
          </a:prstGeom>
          <a:solidFill>
            <a:srgbClr val="FFFDE6"/>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9F4BE"/>
          </a:solidFill>
          <a:ln/>
        </p:spPr>
      </p:sp>
      <p:sp>
        <p:nvSpPr>
          <p:cNvPr id="3" name="Shape 1"/>
          <p:cNvSpPr/>
          <p:nvPr/>
        </p:nvSpPr>
        <p:spPr>
          <a:xfrm>
            <a:off x="0" y="0"/>
            <a:ext cx="14630400" cy="8229600"/>
          </a:xfrm>
          <a:prstGeom prst="rect">
            <a:avLst/>
          </a:prstGeom>
          <a:solidFill>
            <a:srgbClr val="FFFDE6"/>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slideLayout" Target="../slideLayouts/slideLayout5.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image" Target="../media/image-8-4.png"/><Relationship Id="rId5" Type="http://schemas.openxmlformats.org/officeDocument/2006/relationships/image" Target="../media/image-8-5.png"/><Relationship Id="rId6" Type="http://schemas.openxmlformats.org/officeDocument/2006/relationships/slideLayout" Target="../slideLayouts/slideLayout9.xml"/><Relationship Id="rId7"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2700099"/>
            <a:ext cx="7556421" cy="2126337"/>
          </a:xfrm>
          <a:prstGeom prst="rect">
            <a:avLst/>
          </a:prstGeom>
          <a:noFill/>
          <a:ln/>
        </p:spPr>
        <p:txBody>
          <a:bodyPr wrap="square" lIns="0" tIns="0" rIns="0" bIns="0" rtlCol="0" anchor="t"/>
          <a:lstStyle/>
          <a:p>
            <a:pPr indent="0" marL="0">
              <a:lnSpc>
                <a:spcPts val="5550"/>
              </a:lnSpc>
              <a:buNone/>
            </a:pPr>
            <a:r>
              <a:rPr lang="en-US" sz="4450" b="1" dirty="0">
                <a:solidFill>
                  <a:srgbClr val="233939"/>
                </a:solidFill>
                <a:latin typeface="Syne Bold" pitchFamily="34" charset="0"/>
                <a:ea typeface="Syne Bold" pitchFamily="34" charset="-122"/>
                <a:cs typeface="Syne Bold" pitchFamily="34" charset="-120"/>
              </a:rPr>
              <a:t>Cancer Cell Classification using Deep Learning</a:t>
            </a:r>
            <a:endParaRPr lang="en-US" sz="4450" dirty="0"/>
          </a:p>
        </p:txBody>
      </p:sp>
      <p:sp>
        <p:nvSpPr>
          <p:cNvPr id="4" name="Text 1"/>
          <p:cNvSpPr/>
          <p:nvPr/>
        </p:nvSpPr>
        <p:spPr>
          <a:xfrm>
            <a:off x="6280190" y="5166598"/>
            <a:ext cx="7556421" cy="362903"/>
          </a:xfrm>
          <a:prstGeom prst="rect">
            <a:avLst/>
          </a:prstGeom>
          <a:noFill/>
          <a:ln/>
        </p:spPr>
        <p:txBody>
          <a:bodyPr wrap="none" lIns="0" tIns="0" rIns="0" bIns="0" rtlCol="0" anchor="t"/>
          <a:lstStyle/>
          <a:p>
            <a:pPr indent="0" marL="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-Bug Hunters| Techathon_672</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2539960"/>
            <a:ext cx="6141006" cy="708779"/>
          </a:xfrm>
          <a:prstGeom prst="rect">
            <a:avLst/>
          </a:prstGeom>
          <a:noFill/>
          <a:ln/>
        </p:spPr>
        <p:txBody>
          <a:bodyPr wrap="none" lIns="0" tIns="0" rIns="0" bIns="0" rtlCol="0" anchor="t"/>
          <a:lstStyle/>
          <a:p>
            <a:pPr indent="0" marL="0">
              <a:lnSpc>
                <a:spcPts val="5550"/>
              </a:lnSpc>
              <a:buNone/>
            </a:pPr>
            <a:r>
              <a:rPr lang="en-US" sz="4450" b="1" dirty="0">
                <a:solidFill>
                  <a:srgbClr val="233939"/>
                </a:solidFill>
                <a:latin typeface="Syne Bold" pitchFamily="34" charset="0"/>
                <a:ea typeface="Syne Bold" pitchFamily="34" charset="-122"/>
                <a:cs typeface="Syne Bold" pitchFamily="34" charset="-120"/>
              </a:rPr>
              <a:t>Problem Statement</a:t>
            </a:r>
            <a:endParaRPr lang="en-US" sz="4450" dirty="0"/>
          </a:p>
        </p:txBody>
      </p:sp>
      <p:sp>
        <p:nvSpPr>
          <p:cNvPr id="3" name="Text 1"/>
          <p:cNvSpPr/>
          <p:nvPr/>
        </p:nvSpPr>
        <p:spPr>
          <a:xfrm>
            <a:off x="793790" y="3815715"/>
            <a:ext cx="2835235" cy="354330"/>
          </a:xfrm>
          <a:prstGeom prst="rect">
            <a:avLst/>
          </a:prstGeom>
          <a:noFill/>
          <a:ln/>
        </p:spPr>
        <p:txBody>
          <a:bodyPr wrap="none" lIns="0" tIns="0" rIns="0" bIns="0" rtlCol="0" anchor="t"/>
          <a:lstStyle/>
          <a:p>
            <a:pPr indent="0" marL="0">
              <a:lnSpc>
                <a:spcPts val="2750"/>
              </a:lnSpc>
              <a:buNone/>
            </a:pPr>
            <a:r>
              <a:rPr lang="en-US" sz="2200" b="1" dirty="0">
                <a:solidFill>
                  <a:srgbClr val="233939"/>
                </a:solidFill>
                <a:latin typeface="Syne Bold" pitchFamily="34" charset="0"/>
                <a:ea typeface="Syne Bold" pitchFamily="34" charset="-122"/>
                <a:cs typeface="Syne Bold" pitchFamily="34" charset="-120"/>
              </a:rPr>
              <a:t>Cancer Diagnosis</a:t>
            </a:r>
            <a:endParaRPr lang="en-US" sz="2200" dirty="0"/>
          </a:p>
        </p:txBody>
      </p:sp>
      <p:sp>
        <p:nvSpPr>
          <p:cNvPr id="4" name="Text 2"/>
          <p:cNvSpPr/>
          <p:nvPr/>
        </p:nvSpPr>
        <p:spPr>
          <a:xfrm>
            <a:off x="793790" y="4396859"/>
            <a:ext cx="6244709" cy="1088708"/>
          </a:xfrm>
          <a:prstGeom prst="rect">
            <a:avLst/>
          </a:prstGeom>
          <a:noFill/>
          <a:ln/>
        </p:spPr>
        <p:txBody>
          <a:bodyPr wrap="square" lIns="0" tIns="0" rIns="0" bIns="0" rtlCol="0" anchor="t"/>
          <a:lstStyle/>
          <a:p>
            <a:pPr indent="0" marL="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Accurate cancer diagnosis is critical for effective treatment. Identifying cancerous cells in microscopic images assists doctors in confirming the presence of cancer.</a:t>
            </a:r>
            <a:endParaRPr lang="en-US" sz="1750" dirty="0"/>
          </a:p>
        </p:txBody>
      </p:sp>
      <p:sp>
        <p:nvSpPr>
          <p:cNvPr id="5" name="Text 3"/>
          <p:cNvSpPr/>
          <p:nvPr/>
        </p:nvSpPr>
        <p:spPr>
          <a:xfrm>
            <a:off x="7599521" y="3815715"/>
            <a:ext cx="3324582" cy="354330"/>
          </a:xfrm>
          <a:prstGeom prst="rect">
            <a:avLst/>
          </a:prstGeom>
          <a:noFill/>
          <a:ln/>
        </p:spPr>
        <p:txBody>
          <a:bodyPr wrap="none" lIns="0" tIns="0" rIns="0" bIns="0" rtlCol="0" anchor="t"/>
          <a:lstStyle/>
          <a:p>
            <a:pPr indent="0" marL="0">
              <a:lnSpc>
                <a:spcPts val="2750"/>
              </a:lnSpc>
              <a:buNone/>
            </a:pPr>
            <a:r>
              <a:rPr lang="en-US" sz="2200" b="1" dirty="0">
                <a:solidFill>
                  <a:srgbClr val="233939"/>
                </a:solidFill>
                <a:latin typeface="Syne Bold" pitchFamily="34" charset="0"/>
                <a:ea typeface="Syne Bold" pitchFamily="34" charset="-122"/>
                <a:cs typeface="Syne Bold" pitchFamily="34" charset="-120"/>
              </a:rPr>
              <a:t>Deep Learning Model</a:t>
            </a:r>
            <a:endParaRPr lang="en-US" sz="2200" dirty="0"/>
          </a:p>
        </p:txBody>
      </p:sp>
      <p:sp>
        <p:nvSpPr>
          <p:cNvPr id="6" name="Text 4"/>
          <p:cNvSpPr/>
          <p:nvPr/>
        </p:nvSpPr>
        <p:spPr>
          <a:xfrm>
            <a:off x="7599521" y="4396859"/>
            <a:ext cx="6244709" cy="1088708"/>
          </a:xfrm>
          <a:prstGeom prst="rect">
            <a:avLst/>
          </a:prstGeom>
          <a:noFill/>
          <a:ln/>
        </p:spPr>
        <p:txBody>
          <a:bodyPr wrap="square" lIns="0" tIns="0" rIns="0" bIns="0" rtlCol="0" anchor="t"/>
          <a:lstStyle/>
          <a:p>
            <a:pPr indent="0" marL="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Our project focuses on developing a deep learning model to classify cells as cancerous or non-cancerous, helping medical professionals make informed decisions.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2294692"/>
            <a:ext cx="5670590" cy="708779"/>
          </a:xfrm>
          <a:prstGeom prst="rect">
            <a:avLst/>
          </a:prstGeom>
          <a:noFill/>
          <a:ln/>
        </p:spPr>
        <p:txBody>
          <a:bodyPr wrap="none" lIns="0" tIns="0" rIns="0" bIns="0" rtlCol="0" anchor="t"/>
          <a:lstStyle/>
          <a:p>
            <a:pPr indent="0" marL="0">
              <a:lnSpc>
                <a:spcPts val="5550"/>
              </a:lnSpc>
              <a:buNone/>
            </a:pPr>
            <a:r>
              <a:rPr lang="en-US" sz="4450" b="1" dirty="0">
                <a:solidFill>
                  <a:srgbClr val="233939"/>
                </a:solidFill>
                <a:latin typeface="Syne Bold" pitchFamily="34" charset="0"/>
                <a:ea typeface="Syne Bold" pitchFamily="34" charset="-122"/>
                <a:cs typeface="Syne Bold" pitchFamily="34" charset="-120"/>
              </a:rPr>
              <a:t>Our Solution</a:t>
            </a:r>
            <a:endParaRPr lang="en-US" sz="4450" dirty="0"/>
          </a:p>
        </p:txBody>
      </p:sp>
      <p:sp>
        <p:nvSpPr>
          <p:cNvPr id="4" name="Shape 1"/>
          <p:cNvSpPr/>
          <p:nvPr/>
        </p:nvSpPr>
        <p:spPr>
          <a:xfrm>
            <a:off x="793790" y="3598783"/>
            <a:ext cx="510302" cy="510302"/>
          </a:xfrm>
          <a:prstGeom prst="roundRect">
            <a:avLst>
              <a:gd name="adj" fmla="val 18669"/>
            </a:avLst>
          </a:prstGeom>
          <a:solidFill>
            <a:srgbClr val="DDEEE6"/>
          </a:solidFill>
          <a:ln w="7620">
            <a:solidFill>
              <a:srgbClr val="C3D4CC"/>
            </a:solidFill>
            <a:prstDash val="solid"/>
          </a:ln>
        </p:spPr>
      </p:sp>
      <p:sp>
        <p:nvSpPr>
          <p:cNvPr id="5" name="Text 2"/>
          <p:cNvSpPr/>
          <p:nvPr/>
        </p:nvSpPr>
        <p:spPr>
          <a:xfrm>
            <a:off x="982504" y="3683794"/>
            <a:ext cx="132755" cy="340281"/>
          </a:xfrm>
          <a:prstGeom prst="rect">
            <a:avLst/>
          </a:prstGeom>
          <a:noFill/>
          <a:ln/>
        </p:spPr>
        <p:txBody>
          <a:bodyPr wrap="none" lIns="0" tIns="0" rIns="0" bIns="0" rtlCol="0" anchor="t"/>
          <a:lstStyle/>
          <a:p>
            <a:pPr algn="ctr" indent="0" marL="0">
              <a:lnSpc>
                <a:spcPts val="2650"/>
              </a:lnSpc>
              <a:buNone/>
            </a:pPr>
            <a:r>
              <a:rPr lang="en-US" sz="2650" b="1" dirty="0">
                <a:solidFill>
                  <a:srgbClr val="3B4E4E"/>
                </a:solidFill>
                <a:latin typeface="Syne Bold" pitchFamily="34" charset="0"/>
                <a:ea typeface="Syne Bold" pitchFamily="34" charset="-122"/>
                <a:cs typeface="Syne Bold" pitchFamily="34" charset="-120"/>
              </a:rPr>
              <a:t>1</a:t>
            </a:r>
            <a:endParaRPr lang="en-US" sz="2650" dirty="0"/>
          </a:p>
        </p:txBody>
      </p:sp>
      <p:sp>
        <p:nvSpPr>
          <p:cNvPr id="6" name="Text 3"/>
          <p:cNvSpPr/>
          <p:nvPr/>
        </p:nvSpPr>
        <p:spPr>
          <a:xfrm>
            <a:off x="1530906" y="3598783"/>
            <a:ext cx="2927747" cy="1088708"/>
          </a:xfrm>
          <a:prstGeom prst="rect">
            <a:avLst/>
          </a:prstGeom>
          <a:noFill/>
          <a:ln/>
        </p:spPr>
        <p:txBody>
          <a:bodyPr wrap="square" lIns="0" tIns="0" rIns="0" bIns="0" rtlCol="0" anchor="t"/>
          <a:lstStyle/>
          <a:p>
            <a:pPr indent="0" marL="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Our deep learning model analyzes microscopic images of cells.</a:t>
            </a:r>
            <a:endParaRPr lang="en-US" sz="1750" dirty="0"/>
          </a:p>
        </p:txBody>
      </p:sp>
      <p:sp>
        <p:nvSpPr>
          <p:cNvPr id="7" name="Shape 4"/>
          <p:cNvSpPr/>
          <p:nvPr/>
        </p:nvSpPr>
        <p:spPr>
          <a:xfrm>
            <a:off x="4685467" y="3598783"/>
            <a:ext cx="510302" cy="510302"/>
          </a:xfrm>
          <a:prstGeom prst="roundRect">
            <a:avLst>
              <a:gd name="adj" fmla="val 18669"/>
            </a:avLst>
          </a:prstGeom>
          <a:solidFill>
            <a:srgbClr val="DDEEE6"/>
          </a:solidFill>
          <a:ln w="7620">
            <a:solidFill>
              <a:srgbClr val="C3D4CC"/>
            </a:solidFill>
            <a:prstDash val="solid"/>
          </a:ln>
        </p:spPr>
      </p:sp>
      <p:sp>
        <p:nvSpPr>
          <p:cNvPr id="8" name="Text 5"/>
          <p:cNvSpPr/>
          <p:nvPr/>
        </p:nvSpPr>
        <p:spPr>
          <a:xfrm>
            <a:off x="4834414" y="3683794"/>
            <a:ext cx="212288" cy="340281"/>
          </a:xfrm>
          <a:prstGeom prst="rect">
            <a:avLst/>
          </a:prstGeom>
          <a:noFill/>
          <a:ln/>
        </p:spPr>
        <p:txBody>
          <a:bodyPr wrap="none" lIns="0" tIns="0" rIns="0" bIns="0" rtlCol="0" anchor="t"/>
          <a:lstStyle/>
          <a:p>
            <a:pPr algn="ctr" indent="0" marL="0">
              <a:lnSpc>
                <a:spcPts val="2650"/>
              </a:lnSpc>
              <a:buNone/>
            </a:pPr>
            <a:r>
              <a:rPr lang="en-US" sz="2650" b="1" dirty="0">
                <a:solidFill>
                  <a:srgbClr val="3B4E4E"/>
                </a:solidFill>
                <a:latin typeface="Syne Bold" pitchFamily="34" charset="0"/>
                <a:ea typeface="Syne Bold" pitchFamily="34" charset="-122"/>
                <a:cs typeface="Syne Bold" pitchFamily="34" charset="-120"/>
              </a:rPr>
              <a:t>2</a:t>
            </a:r>
            <a:endParaRPr lang="en-US" sz="2650" dirty="0"/>
          </a:p>
        </p:txBody>
      </p:sp>
      <p:sp>
        <p:nvSpPr>
          <p:cNvPr id="9" name="Text 6"/>
          <p:cNvSpPr/>
          <p:nvPr/>
        </p:nvSpPr>
        <p:spPr>
          <a:xfrm>
            <a:off x="5422583" y="3598783"/>
            <a:ext cx="2927747" cy="725805"/>
          </a:xfrm>
          <a:prstGeom prst="rect">
            <a:avLst/>
          </a:prstGeom>
          <a:noFill/>
          <a:ln/>
        </p:spPr>
        <p:txBody>
          <a:bodyPr wrap="square" lIns="0" tIns="0" rIns="0" bIns="0" rtlCol="0" anchor="t"/>
          <a:lstStyle/>
          <a:p>
            <a:pPr indent="0" marL="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It predicts whether a cell is cancerous or not.</a:t>
            </a:r>
            <a:endParaRPr lang="en-US" sz="1750" dirty="0"/>
          </a:p>
        </p:txBody>
      </p:sp>
      <p:sp>
        <p:nvSpPr>
          <p:cNvPr id="10" name="Shape 7"/>
          <p:cNvSpPr/>
          <p:nvPr/>
        </p:nvSpPr>
        <p:spPr>
          <a:xfrm>
            <a:off x="793790" y="5169456"/>
            <a:ext cx="510302" cy="510302"/>
          </a:xfrm>
          <a:prstGeom prst="roundRect">
            <a:avLst>
              <a:gd name="adj" fmla="val 18669"/>
            </a:avLst>
          </a:prstGeom>
          <a:solidFill>
            <a:srgbClr val="DDEEE6"/>
          </a:solidFill>
          <a:ln w="7620">
            <a:solidFill>
              <a:srgbClr val="C3D4CC"/>
            </a:solidFill>
            <a:prstDash val="solid"/>
          </a:ln>
        </p:spPr>
      </p:sp>
      <p:sp>
        <p:nvSpPr>
          <p:cNvPr id="11" name="Text 8"/>
          <p:cNvSpPr/>
          <p:nvPr/>
        </p:nvSpPr>
        <p:spPr>
          <a:xfrm>
            <a:off x="939879" y="5254466"/>
            <a:ext cx="218123" cy="340281"/>
          </a:xfrm>
          <a:prstGeom prst="rect">
            <a:avLst/>
          </a:prstGeom>
          <a:noFill/>
          <a:ln/>
        </p:spPr>
        <p:txBody>
          <a:bodyPr wrap="none" lIns="0" tIns="0" rIns="0" bIns="0" rtlCol="0" anchor="t"/>
          <a:lstStyle/>
          <a:p>
            <a:pPr algn="ctr" indent="0" marL="0">
              <a:lnSpc>
                <a:spcPts val="2650"/>
              </a:lnSpc>
              <a:buNone/>
            </a:pPr>
            <a:r>
              <a:rPr lang="en-US" sz="2650" b="1" dirty="0">
                <a:solidFill>
                  <a:srgbClr val="3B4E4E"/>
                </a:solidFill>
                <a:latin typeface="Syne Bold" pitchFamily="34" charset="0"/>
                <a:ea typeface="Syne Bold" pitchFamily="34" charset="-122"/>
                <a:cs typeface="Syne Bold" pitchFamily="34" charset="-120"/>
              </a:rPr>
              <a:t>3</a:t>
            </a:r>
            <a:endParaRPr lang="en-US" sz="2650" dirty="0"/>
          </a:p>
        </p:txBody>
      </p:sp>
      <p:sp>
        <p:nvSpPr>
          <p:cNvPr id="12" name="Text 9"/>
          <p:cNvSpPr/>
          <p:nvPr/>
        </p:nvSpPr>
        <p:spPr>
          <a:xfrm>
            <a:off x="1530906" y="5169456"/>
            <a:ext cx="6819305" cy="362903"/>
          </a:xfrm>
          <a:prstGeom prst="rect">
            <a:avLst/>
          </a:prstGeom>
          <a:noFill/>
          <a:ln/>
        </p:spPr>
        <p:txBody>
          <a:bodyPr wrap="none" lIns="0" tIns="0" rIns="0" bIns="0" rtlCol="0" anchor="t"/>
          <a:lstStyle/>
          <a:p>
            <a:pPr indent="0" marL="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This aids doctors in quickly interpreting test results.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1435537"/>
            <a:ext cx="5670590" cy="708779"/>
          </a:xfrm>
          <a:prstGeom prst="rect">
            <a:avLst/>
          </a:prstGeom>
          <a:noFill/>
          <a:ln/>
        </p:spPr>
        <p:txBody>
          <a:bodyPr wrap="none" lIns="0" tIns="0" rIns="0" bIns="0" rtlCol="0" anchor="t"/>
          <a:lstStyle/>
          <a:p>
            <a:pPr indent="0" marL="0">
              <a:lnSpc>
                <a:spcPts val="5550"/>
              </a:lnSpc>
              <a:buNone/>
            </a:pPr>
            <a:r>
              <a:rPr lang="en-US" sz="4450" b="1" dirty="0">
                <a:solidFill>
                  <a:srgbClr val="233939"/>
                </a:solidFill>
                <a:latin typeface="Syne Bold" pitchFamily="34" charset="0"/>
                <a:ea typeface="Syne Bold" pitchFamily="34" charset="-122"/>
                <a:cs typeface="Syne Bold" pitchFamily="34" charset="-120"/>
              </a:rPr>
              <a:t>How It Works</a:t>
            </a:r>
            <a:endParaRPr lang="en-US" sz="4450" dirty="0"/>
          </a:p>
        </p:txBody>
      </p:sp>
      <p:sp>
        <p:nvSpPr>
          <p:cNvPr id="4" name="Shape 1"/>
          <p:cNvSpPr/>
          <p:nvPr/>
        </p:nvSpPr>
        <p:spPr>
          <a:xfrm>
            <a:off x="6605111" y="2484477"/>
            <a:ext cx="30480" cy="4309467"/>
          </a:xfrm>
          <a:prstGeom prst="roundRect">
            <a:avLst>
              <a:gd name="adj" fmla="val 312558"/>
            </a:avLst>
          </a:prstGeom>
          <a:solidFill>
            <a:srgbClr val="C3D4CC"/>
          </a:solidFill>
          <a:ln/>
        </p:spPr>
      </p:sp>
      <p:sp>
        <p:nvSpPr>
          <p:cNvPr id="5" name="Shape 2"/>
          <p:cNvSpPr/>
          <p:nvPr/>
        </p:nvSpPr>
        <p:spPr>
          <a:xfrm>
            <a:off x="6845022" y="2979539"/>
            <a:ext cx="793790" cy="30480"/>
          </a:xfrm>
          <a:prstGeom prst="roundRect">
            <a:avLst>
              <a:gd name="adj" fmla="val 312558"/>
            </a:avLst>
          </a:prstGeom>
          <a:solidFill>
            <a:srgbClr val="C3D4CC"/>
          </a:solidFill>
          <a:ln/>
        </p:spPr>
      </p:sp>
      <p:sp>
        <p:nvSpPr>
          <p:cNvPr id="6" name="Shape 3"/>
          <p:cNvSpPr/>
          <p:nvPr/>
        </p:nvSpPr>
        <p:spPr>
          <a:xfrm>
            <a:off x="6365200" y="2739628"/>
            <a:ext cx="510302" cy="510302"/>
          </a:xfrm>
          <a:prstGeom prst="roundRect">
            <a:avLst>
              <a:gd name="adj" fmla="val 18669"/>
            </a:avLst>
          </a:prstGeom>
          <a:solidFill>
            <a:srgbClr val="DDEEE6"/>
          </a:solidFill>
          <a:ln w="7620">
            <a:solidFill>
              <a:srgbClr val="C3D4CC"/>
            </a:solidFill>
            <a:prstDash val="solid"/>
          </a:ln>
        </p:spPr>
      </p:sp>
      <p:sp>
        <p:nvSpPr>
          <p:cNvPr id="7" name="Text 4"/>
          <p:cNvSpPr/>
          <p:nvPr/>
        </p:nvSpPr>
        <p:spPr>
          <a:xfrm>
            <a:off x="6553914" y="2824639"/>
            <a:ext cx="132755" cy="340281"/>
          </a:xfrm>
          <a:prstGeom prst="rect">
            <a:avLst/>
          </a:prstGeom>
          <a:noFill/>
          <a:ln/>
        </p:spPr>
        <p:txBody>
          <a:bodyPr wrap="none" lIns="0" tIns="0" rIns="0" bIns="0" rtlCol="0" anchor="t"/>
          <a:lstStyle/>
          <a:p>
            <a:pPr algn="ctr" indent="0" marL="0">
              <a:lnSpc>
                <a:spcPts val="2650"/>
              </a:lnSpc>
              <a:buNone/>
            </a:pPr>
            <a:r>
              <a:rPr lang="en-US" sz="2650" b="1" dirty="0">
                <a:solidFill>
                  <a:srgbClr val="3B4E4E"/>
                </a:solidFill>
                <a:latin typeface="Syne Bold" pitchFamily="34" charset="0"/>
                <a:ea typeface="Syne Bold" pitchFamily="34" charset="-122"/>
                <a:cs typeface="Syne Bold" pitchFamily="34" charset="-120"/>
              </a:rPr>
              <a:t>1</a:t>
            </a:r>
            <a:endParaRPr lang="en-US" sz="2650" dirty="0"/>
          </a:p>
        </p:txBody>
      </p:sp>
      <p:sp>
        <p:nvSpPr>
          <p:cNvPr id="8" name="Text 5"/>
          <p:cNvSpPr/>
          <p:nvPr/>
        </p:nvSpPr>
        <p:spPr>
          <a:xfrm>
            <a:off x="7867888" y="2711291"/>
            <a:ext cx="5968722" cy="362903"/>
          </a:xfrm>
          <a:prstGeom prst="rect">
            <a:avLst/>
          </a:prstGeom>
          <a:noFill/>
          <a:ln/>
        </p:spPr>
        <p:txBody>
          <a:bodyPr wrap="none" lIns="0" tIns="0" rIns="0" bIns="0" rtlCol="0" anchor="t"/>
          <a:lstStyle/>
          <a:p>
            <a:pPr algn="l" indent="0" marL="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1. Collect and preprocess microscopic cell images.</a:t>
            </a:r>
            <a:endParaRPr lang="en-US" sz="1750" dirty="0"/>
          </a:p>
        </p:txBody>
      </p:sp>
      <p:sp>
        <p:nvSpPr>
          <p:cNvPr id="9" name="Shape 6"/>
          <p:cNvSpPr/>
          <p:nvPr/>
        </p:nvSpPr>
        <p:spPr>
          <a:xfrm>
            <a:off x="6845022" y="4022884"/>
            <a:ext cx="793790" cy="30480"/>
          </a:xfrm>
          <a:prstGeom prst="roundRect">
            <a:avLst>
              <a:gd name="adj" fmla="val 312558"/>
            </a:avLst>
          </a:prstGeom>
          <a:solidFill>
            <a:srgbClr val="C3D4CC"/>
          </a:solidFill>
          <a:ln/>
        </p:spPr>
      </p:sp>
      <p:sp>
        <p:nvSpPr>
          <p:cNvPr id="10" name="Shape 7"/>
          <p:cNvSpPr/>
          <p:nvPr/>
        </p:nvSpPr>
        <p:spPr>
          <a:xfrm>
            <a:off x="6365200" y="3782973"/>
            <a:ext cx="510302" cy="510302"/>
          </a:xfrm>
          <a:prstGeom prst="roundRect">
            <a:avLst>
              <a:gd name="adj" fmla="val 18669"/>
            </a:avLst>
          </a:prstGeom>
          <a:solidFill>
            <a:srgbClr val="DDEEE6"/>
          </a:solidFill>
          <a:ln w="7620">
            <a:solidFill>
              <a:srgbClr val="C3D4CC"/>
            </a:solidFill>
            <a:prstDash val="solid"/>
          </a:ln>
        </p:spPr>
      </p:sp>
      <p:sp>
        <p:nvSpPr>
          <p:cNvPr id="11" name="Text 8"/>
          <p:cNvSpPr/>
          <p:nvPr/>
        </p:nvSpPr>
        <p:spPr>
          <a:xfrm>
            <a:off x="6514148" y="3867983"/>
            <a:ext cx="212288" cy="340281"/>
          </a:xfrm>
          <a:prstGeom prst="rect">
            <a:avLst/>
          </a:prstGeom>
          <a:noFill/>
          <a:ln/>
        </p:spPr>
        <p:txBody>
          <a:bodyPr wrap="none" lIns="0" tIns="0" rIns="0" bIns="0" rtlCol="0" anchor="t"/>
          <a:lstStyle/>
          <a:p>
            <a:pPr algn="ctr" indent="0" marL="0">
              <a:lnSpc>
                <a:spcPts val="2650"/>
              </a:lnSpc>
              <a:buNone/>
            </a:pPr>
            <a:r>
              <a:rPr lang="en-US" sz="2650" b="1" dirty="0">
                <a:solidFill>
                  <a:srgbClr val="3B4E4E"/>
                </a:solidFill>
                <a:latin typeface="Syne Bold" pitchFamily="34" charset="0"/>
                <a:ea typeface="Syne Bold" pitchFamily="34" charset="-122"/>
                <a:cs typeface="Syne Bold" pitchFamily="34" charset="-120"/>
              </a:rPr>
              <a:t>2</a:t>
            </a:r>
            <a:endParaRPr lang="en-US" sz="2650" dirty="0"/>
          </a:p>
        </p:txBody>
      </p:sp>
      <p:sp>
        <p:nvSpPr>
          <p:cNvPr id="12" name="Text 9"/>
          <p:cNvSpPr/>
          <p:nvPr/>
        </p:nvSpPr>
        <p:spPr>
          <a:xfrm>
            <a:off x="7867888" y="3754636"/>
            <a:ext cx="5968722" cy="362903"/>
          </a:xfrm>
          <a:prstGeom prst="rect">
            <a:avLst/>
          </a:prstGeom>
          <a:noFill/>
          <a:ln/>
        </p:spPr>
        <p:txBody>
          <a:bodyPr wrap="none" lIns="0" tIns="0" rIns="0" bIns="0" rtlCol="0" anchor="t"/>
          <a:lstStyle/>
          <a:p>
            <a:pPr algn="l" indent="0" marL="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2. Train a deep learning model using labeled datasets.</a:t>
            </a:r>
            <a:endParaRPr lang="en-US" sz="1750" dirty="0"/>
          </a:p>
        </p:txBody>
      </p:sp>
      <p:sp>
        <p:nvSpPr>
          <p:cNvPr id="13" name="Shape 10"/>
          <p:cNvSpPr/>
          <p:nvPr/>
        </p:nvSpPr>
        <p:spPr>
          <a:xfrm>
            <a:off x="6845022" y="5066228"/>
            <a:ext cx="793790" cy="30480"/>
          </a:xfrm>
          <a:prstGeom prst="roundRect">
            <a:avLst>
              <a:gd name="adj" fmla="val 312558"/>
            </a:avLst>
          </a:prstGeom>
          <a:solidFill>
            <a:srgbClr val="C3D4CC"/>
          </a:solidFill>
          <a:ln/>
        </p:spPr>
      </p:sp>
      <p:sp>
        <p:nvSpPr>
          <p:cNvPr id="14" name="Shape 11"/>
          <p:cNvSpPr/>
          <p:nvPr/>
        </p:nvSpPr>
        <p:spPr>
          <a:xfrm>
            <a:off x="6365200" y="4826318"/>
            <a:ext cx="510302" cy="510302"/>
          </a:xfrm>
          <a:prstGeom prst="roundRect">
            <a:avLst>
              <a:gd name="adj" fmla="val 18669"/>
            </a:avLst>
          </a:prstGeom>
          <a:solidFill>
            <a:srgbClr val="DDEEE6"/>
          </a:solidFill>
          <a:ln w="7620">
            <a:solidFill>
              <a:srgbClr val="C3D4CC"/>
            </a:solidFill>
            <a:prstDash val="solid"/>
          </a:ln>
        </p:spPr>
      </p:sp>
      <p:sp>
        <p:nvSpPr>
          <p:cNvPr id="15" name="Text 12"/>
          <p:cNvSpPr/>
          <p:nvPr/>
        </p:nvSpPr>
        <p:spPr>
          <a:xfrm>
            <a:off x="6511290" y="4911328"/>
            <a:ext cx="218123" cy="340281"/>
          </a:xfrm>
          <a:prstGeom prst="rect">
            <a:avLst/>
          </a:prstGeom>
          <a:noFill/>
          <a:ln/>
        </p:spPr>
        <p:txBody>
          <a:bodyPr wrap="none" lIns="0" tIns="0" rIns="0" bIns="0" rtlCol="0" anchor="t"/>
          <a:lstStyle/>
          <a:p>
            <a:pPr algn="ctr" indent="0" marL="0">
              <a:lnSpc>
                <a:spcPts val="2650"/>
              </a:lnSpc>
              <a:buNone/>
            </a:pPr>
            <a:r>
              <a:rPr lang="en-US" sz="2650" b="1" dirty="0">
                <a:solidFill>
                  <a:srgbClr val="3B4E4E"/>
                </a:solidFill>
                <a:latin typeface="Syne Bold" pitchFamily="34" charset="0"/>
                <a:ea typeface="Syne Bold" pitchFamily="34" charset="-122"/>
                <a:cs typeface="Syne Bold" pitchFamily="34" charset="-120"/>
              </a:rPr>
              <a:t>3</a:t>
            </a:r>
            <a:endParaRPr lang="en-US" sz="2650" dirty="0"/>
          </a:p>
        </p:txBody>
      </p:sp>
      <p:sp>
        <p:nvSpPr>
          <p:cNvPr id="16" name="Text 13"/>
          <p:cNvSpPr/>
          <p:nvPr/>
        </p:nvSpPr>
        <p:spPr>
          <a:xfrm>
            <a:off x="7867888" y="4797981"/>
            <a:ext cx="5968722" cy="362903"/>
          </a:xfrm>
          <a:prstGeom prst="rect">
            <a:avLst/>
          </a:prstGeom>
          <a:noFill/>
          <a:ln/>
        </p:spPr>
        <p:txBody>
          <a:bodyPr wrap="none" lIns="0" tIns="0" rIns="0" bIns="0" rtlCol="0" anchor="t"/>
          <a:lstStyle/>
          <a:p>
            <a:pPr algn="l" indent="0" marL="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3. The model predicts if the given cell is cancerous or not.</a:t>
            </a:r>
            <a:endParaRPr lang="en-US" sz="1750" dirty="0"/>
          </a:p>
        </p:txBody>
      </p:sp>
      <p:sp>
        <p:nvSpPr>
          <p:cNvPr id="17" name="Shape 14"/>
          <p:cNvSpPr/>
          <p:nvPr/>
        </p:nvSpPr>
        <p:spPr>
          <a:xfrm>
            <a:off x="6845022" y="6109573"/>
            <a:ext cx="793790" cy="30480"/>
          </a:xfrm>
          <a:prstGeom prst="roundRect">
            <a:avLst>
              <a:gd name="adj" fmla="val 312558"/>
            </a:avLst>
          </a:prstGeom>
          <a:solidFill>
            <a:srgbClr val="C3D4CC"/>
          </a:solidFill>
          <a:ln/>
        </p:spPr>
      </p:sp>
      <p:sp>
        <p:nvSpPr>
          <p:cNvPr id="18" name="Shape 15"/>
          <p:cNvSpPr/>
          <p:nvPr/>
        </p:nvSpPr>
        <p:spPr>
          <a:xfrm>
            <a:off x="6365200" y="5869662"/>
            <a:ext cx="510302" cy="510302"/>
          </a:xfrm>
          <a:prstGeom prst="roundRect">
            <a:avLst>
              <a:gd name="adj" fmla="val 18669"/>
            </a:avLst>
          </a:prstGeom>
          <a:solidFill>
            <a:srgbClr val="DDEEE6"/>
          </a:solidFill>
          <a:ln w="7620">
            <a:solidFill>
              <a:srgbClr val="C3D4CC"/>
            </a:solidFill>
            <a:prstDash val="solid"/>
          </a:ln>
        </p:spPr>
      </p:sp>
      <p:sp>
        <p:nvSpPr>
          <p:cNvPr id="19" name="Text 16"/>
          <p:cNvSpPr/>
          <p:nvPr/>
        </p:nvSpPr>
        <p:spPr>
          <a:xfrm>
            <a:off x="6499384" y="5954673"/>
            <a:ext cx="241935" cy="340281"/>
          </a:xfrm>
          <a:prstGeom prst="rect">
            <a:avLst/>
          </a:prstGeom>
          <a:noFill/>
          <a:ln/>
        </p:spPr>
        <p:txBody>
          <a:bodyPr wrap="none" lIns="0" tIns="0" rIns="0" bIns="0" rtlCol="0" anchor="t"/>
          <a:lstStyle/>
          <a:p>
            <a:pPr algn="ctr" indent="0" marL="0">
              <a:lnSpc>
                <a:spcPts val="2650"/>
              </a:lnSpc>
              <a:buNone/>
            </a:pPr>
            <a:r>
              <a:rPr lang="en-US" sz="2650" b="1" dirty="0">
                <a:solidFill>
                  <a:srgbClr val="3B4E4E"/>
                </a:solidFill>
                <a:latin typeface="Syne Bold" pitchFamily="34" charset="0"/>
                <a:ea typeface="Syne Bold" pitchFamily="34" charset="-122"/>
                <a:cs typeface="Syne Bold" pitchFamily="34" charset="-120"/>
              </a:rPr>
              <a:t>4</a:t>
            </a:r>
            <a:endParaRPr lang="en-US" sz="2650" dirty="0"/>
          </a:p>
        </p:txBody>
      </p:sp>
      <p:sp>
        <p:nvSpPr>
          <p:cNvPr id="20" name="Text 17"/>
          <p:cNvSpPr/>
          <p:nvPr/>
        </p:nvSpPr>
        <p:spPr>
          <a:xfrm>
            <a:off x="7867888" y="5841325"/>
            <a:ext cx="5968722" cy="725805"/>
          </a:xfrm>
          <a:prstGeom prst="rect">
            <a:avLst/>
          </a:prstGeom>
          <a:noFill/>
          <a:ln/>
        </p:spPr>
        <p:txBody>
          <a:bodyPr wrap="square" lIns="0" tIns="0" rIns="0" bIns="0" rtlCol="0" anchor="t"/>
          <a:lstStyle/>
          <a:p>
            <a:pPr algn="l" indent="0" marL="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4. The results assist medical professionals in decision-making.</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2100739"/>
            <a:ext cx="5670590" cy="708779"/>
          </a:xfrm>
          <a:prstGeom prst="rect">
            <a:avLst/>
          </a:prstGeom>
          <a:noFill/>
          <a:ln/>
        </p:spPr>
        <p:txBody>
          <a:bodyPr wrap="none" lIns="0" tIns="0" rIns="0" bIns="0" rtlCol="0" anchor="t"/>
          <a:lstStyle/>
          <a:p>
            <a:pPr indent="0" marL="0">
              <a:lnSpc>
                <a:spcPts val="5550"/>
              </a:lnSpc>
              <a:buNone/>
            </a:pPr>
            <a:r>
              <a:rPr lang="en-US" sz="4450" b="1" dirty="0">
                <a:solidFill>
                  <a:srgbClr val="233939"/>
                </a:solidFill>
                <a:latin typeface="Syne Bold" pitchFamily="34" charset="0"/>
                <a:ea typeface="Syne Bold" pitchFamily="34" charset="-122"/>
                <a:cs typeface="Syne Bold" pitchFamily="34" charset="-120"/>
              </a:rPr>
              <a:t>Dataset Used</a:t>
            </a:r>
            <a:endParaRPr lang="en-US" sz="4450" dirty="0"/>
          </a:p>
        </p:txBody>
      </p:sp>
      <p:sp>
        <p:nvSpPr>
          <p:cNvPr id="4" name="Shape 1"/>
          <p:cNvSpPr/>
          <p:nvPr/>
        </p:nvSpPr>
        <p:spPr>
          <a:xfrm>
            <a:off x="6280190" y="3149679"/>
            <a:ext cx="3664863" cy="1557576"/>
          </a:xfrm>
          <a:prstGeom prst="roundRect">
            <a:avLst>
              <a:gd name="adj" fmla="val 6116"/>
            </a:avLst>
          </a:prstGeom>
          <a:solidFill>
            <a:srgbClr val="DDEEE6"/>
          </a:solidFill>
          <a:ln w="7620">
            <a:solidFill>
              <a:srgbClr val="C3D4CC"/>
            </a:solidFill>
            <a:prstDash val="solid"/>
          </a:ln>
        </p:spPr>
      </p:sp>
      <p:sp>
        <p:nvSpPr>
          <p:cNvPr id="5" name="Text 2"/>
          <p:cNvSpPr/>
          <p:nvPr/>
        </p:nvSpPr>
        <p:spPr>
          <a:xfrm>
            <a:off x="6514624" y="3384113"/>
            <a:ext cx="3195995" cy="1088708"/>
          </a:xfrm>
          <a:prstGeom prst="rect">
            <a:avLst/>
          </a:prstGeom>
          <a:noFill/>
          <a:ln/>
        </p:spPr>
        <p:txBody>
          <a:bodyPr wrap="square" lIns="0" tIns="0" rIns="0" bIns="0" rtlCol="0" anchor="t"/>
          <a:lstStyle/>
          <a:p>
            <a:pPr indent="0" marL="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UCSB Bio-Segmentation: This dataset provides various labeled cell images.</a:t>
            </a:r>
            <a:endParaRPr lang="en-US" sz="1750" dirty="0"/>
          </a:p>
        </p:txBody>
      </p:sp>
      <p:sp>
        <p:nvSpPr>
          <p:cNvPr id="6" name="Shape 3"/>
          <p:cNvSpPr/>
          <p:nvPr/>
        </p:nvSpPr>
        <p:spPr>
          <a:xfrm>
            <a:off x="10171867" y="3149679"/>
            <a:ext cx="3664863" cy="1557576"/>
          </a:xfrm>
          <a:prstGeom prst="roundRect">
            <a:avLst>
              <a:gd name="adj" fmla="val 6116"/>
            </a:avLst>
          </a:prstGeom>
          <a:solidFill>
            <a:srgbClr val="DDEEE6"/>
          </a:solidFill>
          <a:ln w="7620">
            <a:solidFill>
              <a:srgbClr val="C3D4CC"/>
            </a:solidFill>
            <a:prstDash val="solid"/>
          </a:ln>
        </p:spPr>
      </p:sp>
      <p:sp>
        <p:nvSpPr>
          <p:cNvPr id="7" name="Text 4"/>
          <p:cNvSpPr/>
          <p:nvPr/>
        </p:nvSpPr>
        <p:spPr>
          <a:xfrm>
            <a:off x="10406301" y="3384113"/>
            <a:ext cx="3195995" cy="1088708"/>
          </a:xfrm>
          <a:prstGeom prst="rect">
            <a:avLst/>
          </a:prstGeom>
          <a:noFill/>
          <a:ln/>
        </p:spPr>
        <p:txBody>
          <a:bodyPr wrap="square" lIns="0" tIns="0" rIns="0" bIns="0" rtlCol="0" anchor="t"/>
          <a:lstStyle/>
          <a:p>
            <a:pPr indent="0" marL="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Kaggle Blood Cell Dataset: A collection of blood cell images for training models.</a:t>
            </a:r>
            <a:endParaRPr lang="en-US" sz="1750" dirty="0"/>
          </a:p>
        </p:txBody>
      </p:sp>
      <p:sp>
        <p:nvSpPr>
          <p:cNvPr id="8" name="Shape 5"/>
          <p:cNvSpPr/>
          <p:nvPr/>
        </p:nvSpPr>
        <p:spPr>
          <a:xfrm>
            <a:off x="6280190" y="4934069"/>
            <a:ext cx="7556421" cy="1194673"/>
          </a:xfrm>
          <a:prstGeom prst="roundRect">
            <a:avLst>
              <a:gd name="adj" fmla="val 7974"/>
            </a:avLst>
          </a:prstGeom>
          <a:solidFill>
            <a:srgbClr val="DDEEE6"/>
          </a:solidFill>
          <a:ln w="7620">
            <a:solidFill>
              <a:srgbClr val="C3D4CC"/>
            </a:solidFill>
            <a:prstDash val="solid"/>
          </a:ln>
        </p:spPr>
      </p:sp>
      <p:sp>
        <p:nvSpPr>
          <p:cNvPr id="9" name="Text 6"/>
          <p:cNvSpPr/>
          <p:nvPr/>
        </p:nvSpPr>
        <p:spPr>
          <a:xfrm>
            <a:off x="6514624" y="5168503"/>
            <a:ext cx="7087553" cy="725805"/>
          </a:xfrm>
          <a:prstGeom prst="rect">
            <a:avLst/>
          </a:prstGeom>
          <a:noFill/>
          <a:ln/>
        </p:spPr>
        <p:txBody>
          <a:bodyPr wrap="square" lIns="0" tIns="0" rIns="0" bIns="0" rtlCol="0" anchor="t"/>
          <a:lstStyle/>
          <a:p>
            <a:pPr indent="0" marL="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TCGA Dataset: A comprehensive dataset of various types of cancer cells.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2185630"/>
            <a:ext cx="6651784" cy="708779"/>
          </a:xfrm>
          <a:prstGeom prst="rect">
            <a:avLst/>
          </a:prstGeom>
          <a:noFill/>
          <a:ln/>
        </p:spPr>
        <p:txBody>
          <a:bodyPr wrap="none" lIns="0" tIns="0" rIns="0" bIns="0" rtlCol="0" anchor="t"/>
          <a:lstStyle/>
          <a:p>
            <a:pPr indent="0" marL="0">
              <a:lnSpc>
                <a:spcPts val="5550"/>
              </a:lnSpc>
              <a:buNone/>
            </a:pPr>
            <a:r>
              <a:rPr lang="en-US" sz="4450" b="1" dirty="0">
                <a:solidFill>
                  <a:srgbClr val="233939"/>
                </a:solidFill>
                <a:latin typeface="Syne Bold" pitchFamily="34" charset="0"/>
                <a:ea typeface="Syne Bold" pitchFamily="34" charset="-122"/>
                <a:cs typeface="Syne Bold" pitchFamily="34" charset="-120"/>
              </a:rPr>
              <a:t>Deep Learning Model</a:t>
            </a:r>
            <a:endParaRPr lang="en-US" sz="4450" dirty="0"/>
          </a:p>
        </p:txBody>
      </p:sp>
      <p:sp>
        <p:nvSpPr>
          <p:cNvPr id="3" name="Text 1"/>
          <p:cNvSpPr/>
          <p:nvPr/>
        </p:nvSpPr>
        <p:spPr>
          <a:xfrm>
            <a:off x="793790" y="3461385"/>
            <a:ext cx="2845594" cy="1062990"/>
          </a:xfrm>
          <a:prstGeom prst="rect">
            <a:avLst/>
          </a:prstGeom>
          <a:noFill/>
          <a:ln/>
        </p:spPr>
        <p:txBody>
          <a:bodyPr wrap="square" lIns="0" tIns="0" rIns="0" bIns="0" rtlCol="0" anchor="t"/>
          <a:lstStyle/>
          <a:p>
            <a:pPr indent="0" marL="0">
              <a:lnSpc>
                <a:spcPts val="2750"/>
              </a:lnSpc>
              <a:buNone/>
            </a:pPr>
            <a:r>
              <a:rPr lang="en-US" sz="2200" b="1" dirty="0">
                <a:solidFill>
                  <a:srgbClr val="233939"/>
                </a:solidFill>
                <a:latin typeface="Syne Bold" pitchFamily="34" charset="0"/>
                <a:ea typeface="Syne Bold" pitchFamily="34" charset="-122"/>
                <a:cs typeface="Syne Bold" pitchFamily="34" charset="-120"/>
              </a:rPr>
              <a:t>Convolutional Neural Networks (CNN)</a:t>
            </a:r>
            <a:endParaRPr lang="en-US" sz="2200" dirty="0"/>
          </a:p>
        </p:txBody>
      </p:sp>
      <p:sp>
        <p:nvSpPr>
          <p:cNvPr id="4" name="Text 2"/>
          <p:cNvSpPr/>
          <p:nvPr/>
        </p:nvSpPr>
        <p:spPr>
          <a:xfrm>
            <a:off x="793790" y="4751189"/>
            <a:ext cx="2845594" cy="1088708"/>
          </a:xfrm>
          <a:prstGeom prst="rect">
            <a:avLst/>
          </a:prstGeom>
          <a:noFill/>
          <a:ln/>
        </p:spPr>
        <p:txBody>
          <a:bodyPr wrap="square" lIns="0" tIns="0" rIns="0" bIns="0" rtlCol="0" anchor="t"/>
          <a:lstStyle/>
          <a:p>
            <a:pPr indent="0" marL="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We utilize CNNs, well-suited for image classification tasks.</a:t>
            </a:r>
            <a:endParaRPr lang="en-US" sz="1750" dirty="0"/>
          </a:p>
        </p:txBody>
      </p:sp>
      <p:sp>
        <p:nvSpPr>
          <p:cNvPr id="5" name="Text 3"/>
          <p:cNvSpPr/>
          <p:nvPr/>
        </p:nvSpPr>
        <p:spPr>
          <a:xfrm>
            <a:off x="4200406" y="3461385"/>
            <a:ext cx="2835235" cy="354330"/>
          </a:xfrm>
          <a:prstGeom prst="rect">
            <a:avLst/>
          </a:prstGeom>
          <a:noFill/>
          <a:ln/>
        </p:spPr>
        <p:txBody>
          <a:bodyPr wrap="none" lIns="0" tIns="0" rIns="0" bIns="0" rtlCol="0" anchor="t"/>
          <a:lstStyle/>
          <a:p>
            <a:pPr indent="0" marL="0">
              <a:lnSpc>
                <a:spcPts val="2750"/>
              </a:lnSpc>
              <a:buNone/>
            </a:pPr>
            <a:r>
              <a:rPr lang="en-US" sz="2200" b="1" dirty="0">
                <a:solidFill>
                  <a:srgbClr val="233939"/>
                </a:solidFill>
                <a:latin typeface="Syne Bold" pitchFamily="34" charset="0"/>
                <a:ea typeface="Syne Bold" pitchFamily="34" charset="-122"/>
                <a:cs typeface="Syne Bold" pitchFamily="34" charset="-120"/>
              </a:rPr>
              <a:t>Input</a:t>
            </a:r>
            <a:endParaRPr lang="en-US" sz="2200" dirty="0"/>
          </a:p>
        </p:txBody>
      </p:sp>
      <p:sp>
        <p:nvSpPr>
          <p:cNvPr id="6" name="Text 4"/>
          <p:cNvSpPr/>
          <p:nvPr/>
        </p:nvSpPr>
        <p:spPr>
          <a:xfrm>
            <a:off x="4200406" y="4042529"/>
            <a:ext cx="2845594" cy="725805"/>
          </a:xfrm>
          <a:prstGeom prst="rect">
            <a:avLst/>
          </a:prstGeom>
          <a:noFill/>
          <a:ln/>
        </p:spPr>
        <p:txBody>
          <a:bodyPr wrap="square" lIns="0" tIns="0" rIns="0" bIns="0" rtlCol="0" anchor="t"/>
          <a:lstStyle/>
          <a:p>
            <a:pPr indent="0" marL="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Microscopic cell images are fed as input to the model.</a:t>
            </a:r>
            <a:endParaRPr lang="en-US" sz="1750" dirty="0"/>
          </a:p>
        </p:txBody>
      </p:sp>
      <p:sp>
        <p:nvSpPr>
          <p:cNvPr id="7" name="Text 5"/>
          <p:cNvSpPr/>
          <p:nvPr/>
        </p:nvSpPr>
        <p:spPr>
          <a:xfrm>
            <a:off x="7607022" y="3461385"/>
            <a:ext cx="2835235" cy="354330"/>
          </a:xfrm>
          <a:prstGeom prst="rect">
            <a:avLst/>
          </a:prstGeom>
          <a:noFill/>
          <a:ln/>
        </p:spPr>
        <p:txBody>
          <a:bodyPr wrap="none" lIns="0" tIns="0" rIns="0" bIns="0" rtlCol="0" anchor="t"/>
          <a:lstStyle/>
          <a:p>
            <a:pPr indent="0" marL="0">
              <a:lnSpc>
                <a:spcPts val="2750"/>
              </a:lnSpc>
              <a:buNone/>
            </a:pPr>
            <a:r>
              <a:rPr lang="en-US" sz="2200" b="1" dirty="0">
                <a:solidFill>
                  <a:srgbClr val="233939"/>
                </a:solidFill>
                <a:latin typeface="Syne Bold" pitchFamily="34" charset="0"/>
                <a:ea typeface="Syne Bold" pitchFamily="34" charset="-122"/>
                <a:cs typeface="Syne Bold" pitchFamily="34" charset="-120"/>
              </a:rPr>
              <a:t>Processing</a:t>
            </a:r>
            <a:endParaRPr lang="en-US" sz="2200" dirty="0"/>
          </a:p>
        </p:txBody>
      </p:sp>
      <p:sp>
        <p:nvSpPr>
          <p:cNvPr id="8" name="Text 6"/>
          <p:cNvSpPr/>
          <p:nvPr/>
        </p:nvSpPr>
        <p:spPr>
          <a:xfrm>
            <a:off x="7607022" y="4042529"/>
            <a:ext cx="2845594" cy="725805"/>
          </a:xfrm>
          <a:prstGeom prst="rect">
            <a:avLst/>
          </a:prstGeom>
          <a:noFill/>
          <a:ln/>
        </p:spPr>
        <p:txBody>
          <a:bodyPr wrap="square" lIns="0" tIns="0" rIns="0" bIns="0" rtlCol="0" anchor="t"/>
          <a:lstStyle/>
          <a:p>
            <a:pPr indent="0" marL="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Deep learning extracts features from the images.</a:t>
            </a:r>
            <a:endParaRPr lang="en-US" sz="1750" dirty="0"/>
          </a:p>
        </p:txBody>
      </p:sp>
      <p:sp>
        <p:nvSpPr>
          <p:cNvPr id="9" name="Text 7"/>
          <p:cNvSpPr/>
          <p:nvPr/>
        </p:nvSpPr>
        <p:spPr>
          <a:xfrm>
            <a:off x="11013638" y="3461385"/>
            <a:ext cx="2835235" cy="354330"/>
          </a:xfrm>
          <a:prstGeom prst="rect">
            <a:avLst/>
          </a:prstGeom>
          <a:noFill/>
          <a:ln/>
        </p:spPr>
        <p:txBody>
          <a:bodyPr wrap="none" lIns="0" tIns="0" rIns="0" bIns="0" rtlCol="0" anchor="t"/>
          <a:lstStyle/>
          <a:p>
            <a:pPr indent="0" marL="0">
              <a:lnSpc>
                <a:spcPts val="2750"/>
              </a:lnSpc>
              <a:buNone/>
            </a:pPr>
            <a:r>
              <a:rPr lang="en-US" sz="2200" b="1" dirty="0">
                <a:solidFill>
                  <a:srgbClr val="233939"/>
                </a:solidFill>
                <a:latin typeface="Syne Bold" pitchFamily="34" charset="0"/>
                <a:ea typeface="Syne Bold" pitchFamily="34" charset="-122"/>
                <a:cs typeface="Syne Bold" pitchFamily="34" charset="-120"/>
              </a:rPr>
              <a:t>Output</a:t>
            </a:r>
            <a:endParaRPr lang="en-US" sz="2200" dirty="0"/>
          </a:p>
        </p:txBody>
      </p:sp>
      <p:sp>
        <p:nvSpPr>
          <p:cNvPr id="10" name="Text 8"/>
          <p:cNvSpPr/>
          <p:nvPr/>
        </p:nvSpPr>
        <p:spPr>
          <a:xfrm>
            <a:off x="11013638" y="4042529"/>
            <a:ext cx="2845594" cy="1451610"/>
          </a:xfrm>
          <a:prstGeom prst="rect">
            <a:avLst/>
          </a:prstGeom>
          <a:noFill/>
          <a:ln/>
        </p:spPr>
        <p:txBody>
          <a:bodyPr wrap="square" lIns="0" tIns="0" rIns="0" bIns="0" rtlCol="0" anchor="t"/>
          <a:lstStyle/>
          <a:p>
            <a:pPr indent="0" marL="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The model classifies the cell as cancerous or non-cancerous, and can even segment the cell image.</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888682"/>
            <a:ext cx="5990153" cy="708779"/>
          </a:xfrm>
          <a:prstGeom prst="rect">
            <a:avLst/>
          </a:prstGeom>
          <a:noFill/>
          <a:ln/>
        </p:spPr>
        <p:txBody>
          <a:bodyPr wrap="none" lIns="0" tIns="0" rIns="0" bIns="0" rtlCol="0" anchor="t"/>
          <a:lstStyle/>
          <a:p>
            <a:pPr indent="0" marL="0">
              <a:lnSpc>
                <a:spcPts val="5550"/>
              </a:lnSpc>
              <a:buNone/>
            </a:pPr>
            <a:r>
              <a:rPr lang="en-US" sz="4450" b="1" dirty="0">
                <a:solidFill>
                  <a:srgbClr val="233939"/>
                </a:solidFill>
                <a:latin typeface="Syne Bold" pitchFamily="34" charset="0"/>
                <a:ea typeface="Syne Bold" pitchFamily="34" charset="-122"/>
                <a:cs typeface="Syne Bold" pitchFamily="34" charset="-120"/>
              </a:rPr>
              <a:t>Results &amp; Accuracy</a:t>
            </a:r>
            <a:endParaRPr lang="en-US" sz="4450" dirty="0"/>
          </a:p>
        </p:txBody>
      </p:sp>
      <p:sp>
        <p:nvSpPr>
          <p:cNvPr id="4" name="Text 1"/>
          <p:cNvSpPr/>
          <p:nvPr/>
        </p:nvSpPr>
        <p:spPr>
          <a:xfrm>
            <a:off x="793790" y="2050971"/>
            <a:ext cx="3608070" cy="748427"/>
          </a:xfrm>
          <a:prstGeom prst="rect">
            <a:avLst/>
          </a:prstGeom>
          <a:noFill/>
          <a:ln/>
        </p:spPr>
        <p:txBody>
          <a:bodyPr wrap="none" lIns="0" tIns="0" rIns="0" bIns="0" rtlCol="0" anchor="t"/>
          <a:lstStyle/>
          <a:p>
            <a:pPr algn="ctr" indent="0" marL="0">
              <a:lnSpc>
                <a:spcPts val="5850"/>
              </a:lnSpc>
              <a:buNone/>
            </a:pPr>
            <a:r>
              <a:rPr lang="en-US" sz="5850" b="1" dirty="0">
                <a:solidFill>
                  <a:srgbClr val="3B4E4E"/>
                </a:solidFill>
                <a:latin typeface="Syne Bold" pitchFamily="34" charset="0"/>
                <a:ea typeface="Syne Bold" pitchFamily="34" charset="-122"/>
                <a:cs typeface="Syne Bold" pitchFamily="34" charset="-120"/>
              </a:rPr>
              <a:t>81%</a:t>
            </a:r>
            <a:endParaRPr lang="en-US" sz="5850" dirty="0"/>
          </a:p>
        </p:txBody>
      </p:sp>
      <p:sp>
        <p:nvSpPr>
          <p:cNvPr id="5" name="Text 2"/>
          <p:cNvSpPr/>
          <p:nvPr/>
        </p:nvSpPr>
        <p:spPr>
          <a:xfrm>
            <a:off x="1180148" y="3082766"/>
            <a:ext cx="2835235" cy="354330"/>
          </a:xfrm>
          <a:prstGeom prst="rect">
            <a:avLst/>
          </a:prstGeom>
          <a:noFill/>
          <a:ln/>
        </p:spPr>
        <p:txBody>
          <a:bodyPr wrap="none" lIns="0" tIns="0" rIns="0" bIns="0" rtlCol="0" anchor="t"/>
          <a:lstStyle/>
          <a:p>
            <a:pPr algn="ctr" indent="0" marL="0">
              <a:lnSpc>
                <a:spcPts val="2750"/>
              </a:lnSpc>
              <a:buNone/>
            </a:pPr>
            <a:r>
              <a:rPr lang="en-US" sz="2200" b="1" dirty="0">
                <a:solidFill>
                  <a:srgbClr val="3B4E4E"/>
                </a:solidFill>
                <a:latin typeface="Syne Bold" pitchFamily="34" charset="0"/>
                <a:ea typeface="Syne Bold" pitchFamily="34" charset="-122"/>
                <a:cs typeface="Syne Bold" pitchFamily="34" charset="-120"/>
              </a:rPr>
              <a:t>Accuracy</a:t>
            </a:r>
            <a:endParaRPr lang="en-US" sz="2200" dirty="0"/>
          </a:p>
        </p:txBody>
      </p:sp>
      <p:sp>
        <p:nvSpPr>
          <p:cNvPr id="6" name="Text 3"/>
          <p:cNvSpPr/>
          <p:nvPr/>
        </p:nvSpPr>
        <p:spPr>
          <a:xfrm>
            <a:off x="793790" y="3573185"/>
            <a:ext cx="3608070" cy="725805"/>
          </a:xfrm>
          <a:prstGeom prst="rect">
            <a:avLst/>
          </a:prstGeom>
          <a:noFill/>
          <a:ln/>
        </p:spPr>
        <p:txBody>
          <a:bodyPr wrap="square" lIns="0" tIns="0" rIns="0" bIns="0" rtlCol="0" anchor="t"/>
          <a:lstStyle/>
          <a:p>
            <a:pPr algn="ctr" indent="0" marL="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Our model achieves high accuracy in predicting cancer presence.</a:t>
            </a:r>
            <a:endParaRPr lang="en-US" sz="1750" dirty="0"/>
          </a:p>
        </p:txBody>
      </p:sp>
      <p:sp>
        <p:nvSpPr>
          <p:cNvPr id="7" name="Text 4"/>
          <p:cNvSpPr/>
          <p:nvPr/>
        </p:nvSpPr>
        <p:spPr>
          <a:xfrm>
            <a:off x="4742021" y="2050971"/>
            <a:ext cx="3608189" cy="748427"/>
          </a:xfrm>
          <a:prstGeom prst="rect">
            <a:avLst/>
          </a:prstGeom>
          <a:noFill/>
          <a:ln/>
        </p:spPr>
        <p:txBody>
          <a:bodyPr wrap="none" lIns="0" tIns="0" rIns="0" bIns="0" rtlCol="0" anchor="t"/>
          <a:lstStyle/>
          <a:p>
            <a:pPr algn="ctr" indent="0" marL="0">
              <a:lnSpc>
                <a:spcPts val="5850"/>
              </a:lnSpc>
              <a:buNone/>
            </a:pPr>
            <a:r>
              <a:rPr lang="en-US" sz="5850" b="1" dirty="0">
                <a:solidFill>
                  <a:srgbClr val="3B4E4E"/>
                </a:solidFill>
                <a:latin typeface="Syne Bold" pitchFamily="34" charset="0"/>
                <a:ea typeface="Syne Bold" pitchFamily="34" charset="-122"/>
                <a:cs typeface="Syne Bold" pitchFamily="34" charset="-120"/>
              </a:rPr>
              <a:t>reliable</a:t>
            </a:r>
            <a:endParaRPr lang="en-US" sz="5850" dirty="0"/>
          </a:p>
        </p:txBody>
      </p:sp>
      <p:sp>
        <p:nvSpPr>
          <p:cNvPr id="8" name="Text 5"/>
          <p:cNvSpPr/>
          <p:nvPr/>
        </p:nvSpPr>
        <p:spPr>
          <a:xfrm>
            <a:off x="5128498" y="3082766"/>
            <a:ext cx="2835235" cy="354330"/>
          </a:xfrm>
          <a:prstGeom prst="rect">
            <a:avLst/>
          </a:prstGeom>
          <a:noFill/>
          <a:ln/>
        </p:spPr>
        <p:txBody>
          <a:bodyPr wrap="none" lIns="0" tIns="0" rIns="0" bIns="0" rtlCol="0" anchor="t"/>
          <a:lstStyle/>
          <a:p>
            <a:pPr algn="ctr" indent="0" marL="0">
              <a:lnSpc>
                <a:spcPts val="2750"/>
              </a:lnSpc>
              <a:buNone/>
            </a:pPr>
            <a:r>
              <a:rPr lang="en-US" sz="2200" b="1" dirty="0">
                <a:solidFill>
                  <a:srgbClr val="3B4E4E"/>
                </a:solidFill>
                <a:latin typeface="Syne Bold" pitchFamily="34" charset="0"/>
                <a:ea typeface="Syne Bold" pitchFamily="34" charset="-122"/>
                <a:cs typeface="Syne Bold" pitchFamily="34" charset="-120"/>
              </a:rPr>
              <a:t>Classification</a:t>
            </a:r>
            <a:endParaRPr lang="en-US" sz="2200" dirty="0"/>
          </a:p>
        </p:txBody>
      </p:sp>
      <p:sp>
        <p:nvSpPr>
          <p:cNvPr id="9" name="Text 6"/>
          <p:cNvSpPr/>
          <p:nvPr/>
        </p:nvSpPr>
        <p:spPr>
          <a:xfrm>
            <a:off x="4742021" y="3573185"/>
            <a:ext cx="3608189" cy="725805"/>
          </a:xfrm>
          <a:prstGeom prst="rect">
            <a:avLst/>
          </a:prstGeom>
          <a:noFill/>
          <a:ln/>
        </p:spPr>
        <p:txBody>
          <a:bodyPr wrap="square" lIns="0" tIns="0" rIns="0" bIns="0" rtlCol="0" anchor="t"/>
          <a:lstStyle/>
          <a:p>
            <a:pPr algn="ctr" indent="0" marL="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Our model reliably classifies cancerous cells.</a:t>
            </a:r>
            <a:endParaRPr lang="en-US" sz="1750" dirty="0"/>
          </a:p>
        </p:txBody>
      </p:sp>
      <p:sp>
        <p:nvSpPr>
          <p:cNvPr id="10" name="Text 7"/>
          <p:cNvSpPr/>
          <p:nvPr/>
        </p:nvSpPr>
        <p:spPr>
          <a:xfrm>
            <a:off x="2767846" y="5092779"/>
            <a:ext cx="3608189" cy="748427"/>
          </a:xfrm>
          <a:prstGeom prst="rect">
            <a:avLst/>
          </a:prstGeom>
          <a:noFill/>
          <a:ln/>
        </p:spPr>
        <p:txBody>
          <a:bodyPr wrap="none" lIns="0" tIns="0" rIns="0" bIns="0" rtlCol="0" anchor="t"/>
          <a:lstStyle/>
          <a:p>
            <a:pPr algn="ctr" indent="0" marL="0">
              <a:lnSpc>
                <a:spcPts val="5850"/>
              </a:lnSpc>
              <a:buNone/>
            </a:pPr>
            <a:r>
              <a:rPr lang="en-US" sz="5850" b="1" dirty="0">
                <a:solidFill>
                  <a:srgbClr val="3B4E4E"/>
                </a:solidFill>
                <a:latin typeface="Syne Bold" pitchFamily="34" charset="0"/>
                <a:ea typeface="Syne Bold" pitchFamily="34" charset="-122"/>
                <a:cs typeface="Syne Bold" pitchFamily="34" charset="-120"/>
              </a:rPr>
              <a:t>robust</a:t>
            </a:r>
            <a:endParaRPr lang="en-US" sz="5850" dirty="0"/>
          </a:p>
        </p:txBody>
      </p:sp>
      <p:sp>
        <p:nvSpPr>
          <p:cNvPr id="11" name="Text 8"/>
          <p:cNvSpPr/>
          <p:nvPr/>
        </p:nvSpPr>
        <p:spPr>
          <a:xfrm>
            <a:off x="3154323" y="6124575"/>
            <a:ext cx="2835235" cy="354330"/>
          </a:xfrm>
          <a:prstGeom prst="rect">
            <a:avLst/>
          </a:prstGeom>
          <a:noFill/>
          <a:ln/>
        </p:spPr>
        <p:txBody>
          <a:bodyPr wrap="none" lIns="0" tIns="0" rIns="0" bIns="0" rtlCol="0" anchor="t"/>
          <a:lstStyle/>
          <a:p>
            <a:pPr algn="ctr" indent="0" marL="0">
              <a:lnSpc>
                <a:spcPts val="2750"/>
              </a:lnSpc>
              <a:buNone/>
            </a:pPr>
            <a:r>
              <a:rPr lang="en-US" sz="2200" b="1" dirty="0">
                <a:solidFill>
                  <a:srgbClr val="3B4E4E"/>
                </a:solidFill>
                <a:latin typeface="Syne Bold" pitchFamily="34" charset="0"/>
                <a:ea typeface="Syne Bold" pitchFamily="34" charset="-122"/>
                <a:cs typeface="Syne Bold" pitchFamily="34" charset="-120"/>
              </a:rPr>
              <a:t>Performance</a:t>
            </a:r>
            <a:endParaRPr lang="en-US" sz="2200" dirty="0"/>
          </a:p>
        </p:txBody>
      </p:sp>
      <p:sp>
        <p:nvSpPr>
          <p:cNvPr id="12" name="Text 9"/>
          <p:cNvSpPr/>
          <p:nvPr/>
        </p:nvSpPr>
        <p:spPr>
          <a:xfrm>
            <a:off x="2767846" y="6614993"/>
            <a:ext cx="3608189" cy="725805"/>
          </a:xfrm>
          <a:prstGeom prst="rect">
            <a:avLst/>
          </a:prstGeom>
          <a:noFill/>
          <a:ln/>
        </p:spPr>
        <p:txBody>
          <a:bodyPr wrap="square" lIns="0" tIns="0" rIns="0" bIns="0" rtlCol="0" anchor="t"/>
          <a:lstStyle/>
          <a:p>
            <a:pPr algn="ctr" indent="0" marL="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It demonstrates robust performance on new test images.</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868561"/>
            <a:ext cx="5670590" cy="708779"/>
          </a:xfrm>
          <a:prstGeom prst="rect">
            <a:avLst/>
          </a:prstGeom>
          <a:noFill/>
          <a:ln/>
        </p:spPr>
        <p:txBody>
          <a:bodyPr wrap="none" lIns="0" tIns="0" rIns="0" bIns="0" rtlCol="0" anchor="t"/>
          <a:lstStyle/>
          <a:p>
            <a:pPr indent="0" marL="0">
              <a:lnSpc>
                <a:spcPts val="5550"/>
              </a:lnSpc>
              <a:buNone/>
            </a:pPr>
            <a:r>
              <a:rPr lang="en-US" sz="4450" b="1" dirty="0">
                <a:solidFill>
                  <a:srgbClr val="233939"/>
                </a:solidFill>
                <a:latin typeface="Syne Bold" pitchFamily="34" charset="0"/>
                <a:ea typeface="Syne Bold" pitchFamily="34" charset="-122"/>
                <a:cs typeface="Syne Bold" pitchFamily="34" charset="-120"/>
              </a:rPr>
              <a:t>Future Scope</a:t>
            </a:r>
            <a:endParaRPr lang="en-US" sz="4450" dirty="0"/>
          </a:p>
        </p:txBody>
      </p:sp>
      <p:pic>
        <p:nvPicPr>
          <p:cNvPr id="4" name="Image 1" descr="preencoded.png">    </p:cNvPr>
          <p:cNvPicPr>
            <a:picLocks noChangeAspect="1"/>
          </p:cNvPicPr>
          <p:nvPr/>
        </p:nvPicPr>
        <p:blipFill>
          <a:blip r:embed="rId2"/>
          <a:stretch>
            <a:fillRect/>
          </a:stretch>
        </p:blipFill>
        <p:spPr>
          <a:xfrm>
            <a:off x="6280190" y="1917502"/>
            <a:ext cx="1134070" cy="1360884"/>
          </a:xfrm>
          <a:prstGeom prst="rect">
            <a:avLst/>
          </a:prstGeom>
        </p:spPr>
      </p:pic>
      <p:sp>
        <p:nvSpPr>
          <p:cNvPr id="5" name="Text 1"/>
          <p:cNvSpPr/>
          <p:nvPr/>
        </p:nvSpPr>
        <p:spPr>
          <a:xfrm>
            <a:off x="7754422" y="2144316"/>
            <a:ext cx="6082189" cy="725805"/>
          </a:xfrm>
          <a:prstGeom prst="rect">
            <a:avLst/>
          </a:prstGeom>
          <a:noFill/>
          <a:ln/>
        </p:spPr>
        <p:txBody>
          <a:bodyPr wrap="square" lIns="0" tIns="0" rIns="0" bIns="0" rtlCol="0" anchor="t"/>
          <a:lstStyle/>
          <a:p>
            <a:pPr algn="l" indent="0" marL="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1. Train on larger datasets to further improve model accuracy.</a:t>
            </a:r>
            <a:endParaRPr lang="en-US" sz="1750" dirty="0"/>
          </a:p>
        </p:txBody>
      </p:sp>
      <p:pic>
        <p:nvPicPr>
          <p:cNvPr id="6" name="Image 2" descr="preencoded.png">    </p:cNvPr>
          <p:cNvPicPr>
            <a:picLocks noChangeAspect="1"/>
          </p:cNvPicPr>
          <p:nvPr/>
        </p:nvPicPr>
        <p:blipFill>
          <a:blip r:embed="rId3"/>
          <a:stretch>
            <a:fillRect/>
          </a:stretch>
        </p:blipFill>
        <p:spPr>
          <a:xfrm>
            <a:off x="6280190" y="3278386"/>
            <a:ext cx="1134070" cy="1360884"/>
          </a:xfrm>
          <a:prstGeom prst="rect">
            <a:avLst/>
          </a:prstGeom>
        </p:spPr>
      </p:pic>
      <p:sp>
        <p:nvSpPr>
          <p:cNvPr id="7" name="Text 2"/>
          <p:cNvSpPr/>
          <p:nvPr/>
        </p:nvSpPr>
        <p:spPr>
          <a:xfrm>
            <a:off x="7754422" y="3505200"/>
            <a:ext cx="6082189" cy="362903"/>
          </a:xfrm>
          <a:prstGeom prst="rect">
            <a:avLst/>
          </a:prstGeom>
          <a:noFill/>
          <a:ln/>
        </p:spPr>
        <p:txBody>
          <a:bodyPr wrap="none" lIns="0" tIns="0" rIns="0" bIns="0" rtlCol="0" anchor="t"/>
          <a:lstStyle/>
          <a:p>
            <a:pPr algn="l" indent="0" marL="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2. Expand the model to classify different types of cancer.</a:t>
            </a:r>
            <a:endParaRPr lang="en-US" sz="1750" dirty="0"/>
          </a:p>
        </p:txBody>
      </p:sp>
      <p:pic>
        <p:nvPicPr>
          <p:cNvPr id="8" name="Image 3" descr="preencoded.png">    </p:cNvPr>
          <p:cNvPicPr>
            <a:picLocks noChangeAspect="1"/>
          </p:cNvPicPr>
          <p:nvPr/>
        </p:nvPicPr>
        <p:blipFill>
          <a:blip r:embed="rId4"/>
          <a:stretch>
            <a:fillRect/>
          </a:stretch>
        </p:blipFill>
        <p:spPr>
          <a:xfrm>
            <a:off x="6280190" y="4639270"/>
            <a:ext cx="1134070" cy="1360884"/>
          </a:xfrm>
          <a:prstGeom prst="rect">
            <a:avLst/>
          </a:prstGeom>
        </p:spPr>
      </p:pic>
      <p:sp>
        <p:nvSpPr>
          <p:cNvPr id="9" name="Text 3"/>
          <p:cNvSpPr/>
          <p:nvPr/>
        </p:nvSpPr>
        <p:spPr>
          <a:xfrm>
            <a:off x="7754422" y="4866084"/>
            <a:ext cx="6082189" cy="725805"/>
          </a:xfrm>
          <a:prstGeom prst="rect">
            <a:avLst/>
          </a:prstGeom>
          <a:noFill/>
          <a:ln/>
        </p:spPr>
        <p:txBody>
          <a:bodyPr wrap="square" lIns="0" tIns="0" rIns="0" bIns="0" rtlCol="0" anchor="t"/>
          <a:lstStyle/>
          <a:p>
            <a:pPr algn="l" indent="0" marL="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3. Deploy as a mobile or web application for user-friendly access.</a:t>
            </a:r>
            <a:endParaRPr lang="en-US" sz="1750" dirty="0"/>
          </a:p>
        </p:txBody>
      </p:sp>
      <p:pic>
        <p:nvPicPr>
          <p:cNvPr id="10" name="Image 4" descr="preencoded.png">    </p:cNvPr>
          <p:cNvPicPr>
            <a:picLocks noChangeAspect="1"/>
          </p:cNvPicPr>
          <p:nvPr/>
        </p:nvPicPr>
        <p:blipFill>
          <a:blip r:embed="rId5"/>
          <a:stretch>
            <a:fillRect/>
          </a:stretch>
        </p:blipFill>
        <p:spPr>
          <a:xfrm>
            <a:off x="6280190" y="6000155"/>
            <a:ext cx="1134070" cy="1360884"/>
          </a:xfrm>
          <a:prstGeom prst="rect">
            <a:avLst/>
          </a:prstGeom>
        </p:spPr>
      </p:pic>
      <p:sp>
        <p:nvSpPr>
          <p:cNvPr id="11" name="Text 4"/>
          <p:cNvSpPr/>
          <p:nvPr/>
        </p:nvSpPr>
        <p:spPr>
          <a:xfrm>
            <a:off x="7754422" y="6226969"/>
            <a:ext cx="6082189" cy="725805"/>
          </a:xfrm>
          <a:prstGeom prst="rect">
            <a:avLst/>
          </a:prstGeom>
          <a:noFill/>
          <a:ln/>
        </p:spPr>
        <p:txBody>
          <a:bodyPr wrap="square" lIns="0" tIns="0" rIns="0" bIns="0" rtlCol="0" anchor="t"/>
          <a:lstStyle/>
          <a:p>
            <a:pPr algn="l" indent="0" marL="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4. Integrate the model in real-time medical analysis for immediate results.</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2864525"/>
            <a:ext cx="5670590" cy="708779"/>
          </a:xfrm>
          <a:prstGeom prst="rect">
            <a:avLst/>
          </a:prstGeom>
          <a:noFill/>
          <a:ln/>
        </p:spPr>
        <p:txBody>
          <a:bodyPr wrap="none" lIns="0" tIns="0" rIns="0" bIns="0" rtlCol="0" anchor="t"/>
          <a:lstStyle/>
          <a:p>
            <a:pPr indent="0" marL="0">
              <a:lnSpc>
                <a:spcPts val="5550"/>
              </a:lnSpc>
              <a:buNone/>
            </a:pPr>
            <a:r>
              <a:rPr lang="en-US" sz="4450" b="1" dirty="0">
                <a:solidFill>
                  <a:srgbClr val="233939"/>
                </a:solidFill>
                <a:latin typeface="Syne Bold" pitchFamily="34" charset="0"/>
                <a:ea typeface="Syne Bold" pitchFamily="34" charset="-122"/>
                <a:cs typeface="Syne Bold" pitchFamily="34" charset="-120"/>
              </a:rPr>
              <a:t>Conclusion</a:t>
            </a:r>
            <a:endParaRPr lang="en-US" sz="4450" dirty="0"/>
          </a:p>
        </p:txBody>
      </p:sp>
      <p:sp>
        <p:nvSpPr>
          <p:cNvPr id="4" name="Text 1"/>
          <p:cNvSpPr/>
          <p:nvPr/>
        </p:nvSpPr>
        <p:spPr>
          <a:xfrm>
            <a:off x="6280190" y="3913465"/>
            <a:ext cx="7556421" cy="1451610"/>
          </a:xfrm>
          <a:prstGeom prst="rect">
            <a:avLst/>
          </a:prstGeom>
          <a:noFill/>
          <a:ln/>
        </p:spPr>
        <p:txBody>
          <a:bodyPr wrap="square" lIns="0" tIns="0" rIns="0" bIns="0" rtlCol="0" anchor="t"/>
          <a:lstStyle/>
          <a:p>
            <a:pPr indent="0" marL="0">
              <a:lnSpc>
                <a:spcPts val="2850"/>
              </a:lnSpc>
              <a:buNone/>
            </a:pPr>
            <a:r>
              <a:rPr lang="en-US" sz="1750" dirty="0">
                <a:solidFill>
                  <a:srgbClr val="3B4E4E"/>
                </a:solidFill>
                <a:latin typeface="Overpass Light" pitchFamily="34" charset="0"/>
                <a:ea typeface="Overpass Light" pitchFamily="34" charset="-122"/>
                <a:cs typeface="Overpass Light" pitchFamily="34" charset="-120"/>
              </a:rPr>
              <a:t>Our deep learning model aids in detecting cancerous cells from microscopic images, assisting doctors in diagnosis. By further improving accuracy and accessibility, we aim to make medical analysis more efficient and readily available.</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9</Slides>
  <Notes>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2025-02-22T11:46:53Z</dcterms:created>
  <dcterms:modified xsi:type="dcterms:W3CDTF">2025-02-22T11:46:53Z</dcterms:modified>
</cp:coreProperties>
</file>